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ys stil 3 – utheving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622740E-82EF-4041-BA48-4CFA07290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48DA8CBF-B0D3-4603-80EB-C8AD8DC8FA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87BFE3C-B56C-4F6C-997F-1F4D99B9A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E919-6291-4849-87E1-07B2DAC81720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7AAA32D-8370-4E01-B088-DA7268717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F702133-CDF1-4727-8B9E-BDA0E6CD4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BBACB-4473-4592-8BEB-1FD02F852D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03389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0FB822C-20C3-4B7B-BD00-3023D6862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084E1E0-ECFB-4219-8A88-73752FE71E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FA1A39-8634-4480-8582-37639F042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E919-6291-4849-87E1-07B2DAC81720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5D447F9-0DCB-4E1E-A692-323813087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2001ED0-7751-413A-A5E2-CD6907CEA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BBACB-4473-4592-8BEB-1FD02F852D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47399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03B1BA4A-AFC6-4A45-83CC-661597F8A1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ADE6A4BB-BA17-476D-8ADD-4F85D10786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FBE6CEF-6B62-43A1-BD18-01BB8C2AF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E919-6291-4849-87E1-07B2DAC81720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246B0AA-8DFA-4F03-BE77-180E7D605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2352521-83D7-4240-AAE3-CBC683D70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BBACB-4473-4592-8BEB-1FD02F852D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36637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54E8F0B-18B8-4720-9BEE-3CAC7FB3C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D92276C-AFE8-43CD-AB27-59B7E898DC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EA4C802-D178-4570-A7D6-714701D35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E919-6291-4849-87E1-07B2DAC81720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602BC1D-C7F8-4CFE-9C73-F3E2EE4DC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CA580D6-649C-4E85-82FE-B2F30F5DF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BBACB-4473-4592-8BEB-1FD02F852D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001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8D129F9-A815-4167-AF26-9B8186E36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0B30362-AF17-4FB8-AEBD-DF3F3B544B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C9577A5-E747-412D-A5F8-F0B31E7AC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E919-6291-4849-87E1-07B2DAC81720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F6C37D6-B896-4CB7-A9F3-00385D0E9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5E02934-F102-4471-B069-8300F150A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BBACB-4473-4592-8BEB-1FD02F852D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6793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FA5E2B7-4F64-4763-8B49-570D84E07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CEF0B12-D81B-45AF-B92A-1CA18B8F1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2CD94F4-E73A-49C0-BC94-4885CDE544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DF6E42D-0A17-4CD2-9C83-9F277AB02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E919-6291-4849-87E1-07B2DAC81720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EB0E97BB-EA8F-4889-BF0D-C79D2A1E3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DF2100B-9979-478B-9F35-433D559A3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BBACB-4473-4592-8BEB-1FD02F852D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7496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0539778-623B-476E-BA8F-D3BE4F539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9AD59AB-F536-4F45-9348-568915CD4B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F8A07B6-9FB9-4AD4-94CA-AFE0A3CB8A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B76FAFB4-24EA-42F3-9770-9473AE98DA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92E363BF-582A-43B4-A16D-B20C0A6638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1ACD4C8D-2ED4-4673-85F7-CF8F905B2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E919-6291-4849-87E1-07B2DAC81720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618DB8B1-969E-46E1-AA03-36CAB65B6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F1F4B051-0BCC-49E8-9716-AC97D8351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BBACB-4473-4592-8BEB-1FD02F852D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1982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3E4454D-4E2E-47E0-92B2-35E119C33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9C73141-E35E-43C0-A6AE-979823980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E919-6291-4849-87E1-07B2DAC81720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54BA56C-A29B-417D-94BD-38801CAAB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9675D44-0572-4E20-BD0A-A49B81325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BBACB-4473-4592-8BEB-1FD02F852D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42593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C895FF3F-2769-4AFD-A3FB-9A7C8E3A0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E919-6291-4849-87E1-07B2DAC81720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5FA4DA73-04F4-4988-A10D-CA37149BB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2DD66182-F3FD-4083-AEF8-AFE903830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BBACB-4473-4592-8BEB-1FD02F852D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84472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E63C15C-9038-4E57-B162-5E22481C6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FA751BB-F098-44CE-AF81-40316D468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62A15B0B-A8B1-4752-AB21-302B1A63E7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E1FF912-8689-4015-B078-81911E517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E919-6291-4849-87E1-07B2DAC81720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859E2B5-9899-499F-89C0-0EC0FB04C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8FBF16A-F586-41B9-82D5-947242870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BBACB-4473-4592-8BEB-1FD02F852D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563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CFD91C4-E046-4A88-973C-E4B2EE8A4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B1E04CDA-FB0B-4EDC-ABB5-B176949199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4736347-FD73-4F86-89F9-0F2FC7D23E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2600265-20BC-43A5-9D14-921264517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E919-6291-4849-87E1-07B2DAC81720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41CCBD1-AC1A-475C-8002-B3A3E9CEB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40166F0-AF81-4296-806E-394102996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BBACB-4473-4592-8BEB-1FD02F852D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16675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6709F052-9ECB-45A1-8CAF-22910A216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01EECEC-DF33-4FC4-940D-BC7C8ADF8F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B3F74E3-4E3F-4077-ABE3-9784FE3943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6E919-6291-4849-87E1-07B2DAC81720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FB7F7E0-9549-41DB-902E-CBF56F5089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064CD57-C230-40E6-82F0-BFAB7047A4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BBACB-4473-4592-8BEB-1FD02F852D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7254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1EDB7A6-B746-4079-8AA9-5AF4E04292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Handlingsplan for inkludering av barn og unge 2020-2024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DEA1EAC-2ED3-4A4A-81B6-7931208BC2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Porsgrunn kommune</a:t>
            </a:r>
          </a:p>
        </p:txBody>
      </p:sp>
    </p:spTree>
    <p:extLst>
      <p:ext uri="{BB962C8B-B14F-4D97-AF65-F5344CB8AC3E}">
        <p14:creationId xmlns:p14="http://schemas.microsoft.com/office/powerpoint/2010/main" val="3354910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 1">
            <a:extLst>
              <a:ext uri="{FF2B5EF4-FFF2-40B4-BE49-F238E27FC236}">
                <a16:creationId xmlns:a16="http://schemas.microsoft.com/office/drawing/2014/main" id="{663AC0B9-DEA5-4D4E-8B90-650ED24CCE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292796"/>
              </p:ext>
            </p:extLst>
          </p:nvPr>
        </p:nvGraphicFramePr>
        <p:xfrm>
          <a:off x="783325" y="643466"/>
          <a:ext cx="10625351" cy="5571073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816800">
                  <a:extLst>
                    <a:ext uri="{9D8B030D-6E8A-4147-A177-3AD203B41FA5}">
                      <a16:colId xmlns:a16="http://schemas.microsoft.com/office/drawing/2014/main" val="2075033939"/>
                    </a:ext>
                  </a:extLst>
                </a:gridCol>
                <a:gridCol w="9808551">
                  <a:extLst>
                    <a:ext uri="{9D8B030D-6E8A-4147-A177-3AD203B41FA5}">
                      <a16:colId xmlns:a16="http://schemas.microsoft.com/office/drawing/2014/main" val="116493306"/>
                    </a:ext>
                  </a:extLst>
                </a:gridCol>
              </a:tblGrid>
              <a:tr h="3781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1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304" marR="125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Arbeidsgruppe for oppfølging av planen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304" marR="125304" marT="0" marB="0"/>
                </a:tc>
                <a:extLst>
                  <a:ext uri="{0D108BD9-81ED-4DB2-BD59-A6C34878D82A}">
                    <a16:rowId xmlns:a16="http://schemas.microsoft.com/office/drawing/2014/main" val="2144600250"/>
                  </a:ext>
                </a:extLst>
              </a:tr>
              <a:tr h="3781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2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304" marR="125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Informere via skole og barnehager om tilbud og aktiviteter i lokalmiljøene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304" marR="125304" marT="0" marB="0"/>
                </a:tc>
                <a:extLst>
                  <a:ext uri="{0D108BD9-81ED-4DB2-BD59-A6C34878D82A}">
                    <a16:rowId xmlns:a16="http://schemas.microsoft.com/office/drawing/2014/main" val="2547993778"/>
                  </a:ext>
                </a:extLst>
              </a:tr>
              <a:tr h="3781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3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304" marR="125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Informasjon og samarbeid om søknadsmuligheter – to årlige temamøter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304" marR="125304" marT="0" marB="0"/>
                </a:tc>
                <a:extLst>
                  <a:ext uri="{0D108BD9-81ED-4DB2-BD59-A6C34878D82A}">
                    <a16:rowId xmlns:a16="http://schemas.microsoft.com/office/drawing/2014/main" val="2576300978"/>
                  </a:ext>
                </a:extLst>
              </a:tr>
              <a:tr h="3781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4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304" marR="125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Kompetanseheving om risikoutsatte barn og unge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304" marR="125304" marT="0" marB="0"/>
                </a:tc>
                <a:extLst>
                  <a:ext uri="{0D108BD9-81ED-4DB2-BD59-A6C34878D82A}">
                    <a16:rowId xmlns:a16="http://schemas.microsoft.com/office/drawing/2014/main" val="3093826005"/>
                  </a:ext>
                </a:extLst>
              </a:tr>
              <a:tr h="3781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5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304" marR="125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Kulturskolen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304" marR="125304" marT="0" marB="0"/>
                </a:tc>
                <a:extLst>
                  <a:ext uri="{0D108BD9-81ED-4DB2-BD59-A6C34878D82A}">
                    <a16:rowId xmlns:a16="http://schemas.microsoft.com/office/drawing/2014/main" val="3559323389"/>
                  </a:ext>
                </a:extLst>
              </a:tr>
              <a:tr h="3781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6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304" marR="125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Aktivitetsguide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304" marR="125304" marT="0" marB="0"/>
                </a:tc>
                <a:extLst>
                  <a:ext uri="{0D108BD9-81ED-4DB2-BD59-A6C34878D82A}">
                    <a16:rowId xmlns:a16="http://schemas.microsoft.com/office/drawing/2014/main" val="2180611817"/>
                  </a:ext>
                </a:extLst>
              </a:tr>
              <a:tr h="7058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7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304" marR="125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Å legge til rette for tilbud i lokalmiljøene som fremmer deltakelse på fritidsaktiviteter, sosiale møteplasser og arrangementer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304" marR="125304" marT="0" marB="0"/>
                </a:tc>
                <a:extLst>
                  <a:ext uri="{0D108BD9-81ED-4DB2-BD59-A6C34878D82A}">
                    <a16:rowId xmlns:a16="http://schemas.microsoft.com/office/drawing/2014/main" val="2186378923"/>
                  </a:ext>
                </a:extLst>
              </a:tr>
              <a:tr h="3781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8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304" marR="125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Digital oversikt over aktiviteter og fritidstilbud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304" marR="125304" marT="0" marB="0"/>
                </a:tc>
                <a:extLst>
                  <a:ext uri="{0D108BD9-81ED-4DB2-BD59-A6C34878D82A}">
                    <a16:rowId xmlns:a16="http://schemas.microsoft.com/office/drawing/2014/main" val="169379248"/>
                  </a:ext>
                </a:extLst>
              </a:tr>
              <a:tr h="3781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9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304" marR="125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Innføre fritidskort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304" marR="125304" marT="0" marB="0"/>
                </a:tc>
                <a:extLst>
                  <a:ext uri="{0D108BD9-81ED-4DB2-BD59-A6C34878D82A}">
                    <a16:rowId xmlns:a16="http://schemas.microsoft.com/office/drawing/2014/main" val="525902871"/>
                  </a:ext>
                </a:extLst>
              </a:tr>
              <a:tr h="3781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10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304" marR="125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Videreføring av kontingentkassa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304" marR="125304" marT="0" marB="0"/>
                </a:tc>
                <a:extLst>
                  <a:ext uri="{0D108BD9-81ED-4DB2-BD59-A6C34878D82A}">
                    <a16:rowId xmlns:a16="http://schemas.microsoft.com/office/drawing/2014/main" val="3758941659"/>
                  </a:ext>
                </a:extLst>
              </a:tr>
              <a:tr h="3781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11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304" marR="125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Videreføring av opplevelseskortet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304" marR="125304" marT="0" marB="0"/>
                </a:tc>
                <a:extLst>
                  <a:ext uri="{0D108BD9-81ED-4DB2-BD59-A6C34878D82A}">
                    <a16:rowId xmlns:a16="http://schemas.microsoft.com/office/drawing/2014/main" val="2522204702"/>
                  </a:ext>
                </a:extLst>
              </a:tr>
              <a:tr h="7058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12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304" marR="125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Tilrettelegge for å finne frem til og å gi tilbud om støtte og aktiviteter til flest mulig barn og unge i lavinntektsfamilier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304" marR="125304" marT="0" marB="0"/>
                </a:tc>
                <a:extLst>
                  <a:ext uri="{0D108BD9-81ED-4DB2-BD59-A6C34878D82A}">
                    <a16:rowId xmlns:a16="http://schemas.microsoft.com/office/drawing/2014/main" val="101849566"/>
                  </a:ext>
                </a:extLst>
              </a:tr>
              <a:tr h="3781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13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304" marR="125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Videreføre utlånssentralen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304" marR="125304" marT="0" marB="0"/>
                </a:tc>
                <a:extLst>
                  <a:ext uri="{0D108BD9-81ED-4DB2-BD59-A6C34878D82A}">
                    <a16:rowId xmlns:a16="http://schemas.microsoft.com/office/drawing/2014/main" val="3788785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111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6F24C77-D9A9-4C6D-A759-94D2A5250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Oversendelsesforslag fra BUK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D8D31A3C-5610-453D-A650-FC3B83A27008}"/>
              </a:ext>
            </a:extLst>
          </p:cNvPr>
          <p:cNvSpPr/>
          <p:nvPr/>
        </p:nvSpPr>
        <p:spPr>
          <a:xfrm>
            <a:off x="1204333" y="2030171"/>
            <a:ext cx="79954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Aft>
                <a:spcPts val="0"/>
              </a:spcAft>
            </a:pPr>
            <a:r>
              <a:rPr lang="nb-NO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Buk ber administrasjonen om å utrede behovet for å styrke den direkte oppfølgingen og kommunikasjon med lavinntektsfamilier, for å få barn og unge engasjert i positive fritidsaktiviteter. Direkte oppfølging og veiledning av lavinntektsfamilier fra NAV og det øvrige hjelpeapparatet er en viktig faktor for å få barn og unge engasjert i organiserte fritidstilbud.</a:t>
            </a:r>
            <a:endParaRPr lang="nb-NO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fontAlgn="base">
              <a:spcAft>
                <a:spcPts val="0"/>
              </a:spcAft>
            </a:pPr>
            <a:r>
              <a:rPr lang="nb-NO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nb-NO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fontAlgn="base">
              <a:spcAft>
                <a:spcPts val="0"/>
              </a:spcAft>
            </a:pPr>
            <a:r>
              <a:rPr lang="nb-NO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Eidanger </a:t>
            </a:r>
            <a:r>
              <a:rPr lang="nb-NO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IL’s</a:t>
            </a:r>
            <a:r>
              <a:rPr lang="nb-NO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ordning med aktivitetsguide hjelper uorganiserte barn, ungdom og voksne inn i organiserte fritidsaktiviteter. Administrasjonen bes utrede muligheten for utvidelse av aktivitetsguide ordningen til å gjelde hele kommunen med en overordnet kommunal koordinatorrolle.</a:t>
            </a:r>
            <a:endParaRPr lang="nb-NO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fontAlgn="base">
              <a:spcAft>
                <a:spcPts val="0"/>
              </a:spcAft>
            </a:pPr>
            <a:r>
              <a:rPr lang="nb-NO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nb-NO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fontAlgn="base">
              <a:spcAft>
                <a:spcPts val="0"/>
              </a:spcAft>
            </a:pPr>
            <a:r>
              <a:rPr lang="nb-NO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Fellesforslag fra KrF, AP, MDG og SP.</a:t>
            </a:r>
            <a:endParaRPr lang="nb-NO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96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54AC529-9796-4195-A20C-3F15B9C31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Bakgrunn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7EE9CBB-9E60-4B56-92C6-F5B9B3A35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Handlingsplan mot barnefattigdom 2012-2015</a:t>
            </a:r>
          </a:p>
          <a:p>
            <a:r>
              <a:rPr lang="nb-NO" dirty="0" err="1"/>
              <a:t>Bufdir</a:t>
            </a:r>
            <a:r>
              <a:rPr lang="nb-NO" dirty="0"/>
              <a:t> </a:t>
            </a:r>
          </a:p>
          <a:p>
            <a:r>
              <a:rPr lang="nb-NO"/>
              <a:t>Nasjonale tilskuddsordninger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71934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EE77633-F3CD-4D3C-9D42-106753760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MÅL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72F035D-0471-4B75-A97F-46573B4C1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Målet er at alle barn og unge i Porsgrunn skal oppleve en trygg og god oppvekst, føle seg inkludert i sosiale arenaer og gis mulighet for deltakelse i fritidsaktiviteter.</a:t>
            </a:r>
          </a:p>
          <a:p>
            <a:r>
              <a:rPr lang="nb-NO" dirty="0"/>
              <a:t>Planen foreslår tiltak for et best mulig samarbeid tverrfaglig og mellom kommune og frivillighet.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83158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0AD11FF-7179-4970-B29F-FC5200547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Forankring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00C7579-DDFA-4AFD-B006-A7BC9A9CD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Regjeringens fritidserklæring</a:t>
            </a:r>
          </a:p>
          <a:p>
            <a:r>
              <a:rPr lang="nb-NO" dirty="0"/>
              <a:t>Barnekonvensjonen – alle barn har rett til fritid og lek</a:t>
            </a:r>
          </a:p>
          <a:p>
            <a:r>
              <a:rPr lang="nb-NO" dirty="0"/>
              <a:t>Kommuneplanens samfunnsdel – Barn og unge er et av kommunens hovedsatsingsområder</a:t>
            </a:r>
          </a:p>
          <a:p>
            <a:r>
              <a:rPr lang="nb-NO" dirty="0"/>
              <a:t>Aktiv hele livet</a:t>
            </a:r>
          </a:p>
          <a:p>
            <a:r>
              <a:rPr lang="nb-NO" dirty="0"/>
              <a:t>Porsgrunn kommunes frivillighetsstrategi</a:t>
            </a:r>
          </a:p>
        </p:txBody>
      </p:sp>
    </p:spTree>
    <p:extLst>
      <p:ext uri="{BB962C8B-B14F-4D97-AF65-F5344CB8AC3E}">
        <p14:creationId xmlns:p14="http://schemas.microsoft.com/office/powerpoint/2010/main" val="1549743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87DA126-013B-4B15-82B1-BE643DC79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Barnefattigdom - Lavinntektsfamilier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53476E4-B6A1-4ED2-95C0-63E2B1595C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Andelen barn og unge som vokser opp i familier som har en samlet inntekt lavere enn 60 % av medianinntekten i Norge</a:t>
            </a:r>
          </a:p>
          <a:p>
            <a:r>
              <a:rPr lang="nb-NO" dirty="0"/>
              <a:t>Opplevd fattigdom: Å ikke kunne delta på det samme som andre</a:t>
            </a:r>
          </a:p>
          <a:p>
            <a:endParaRPr lang="nb-NO" dirty="0"/>
          </a:p>
          <a:p>
            <a:r>
              <a:rPr lang="nb-NO" dirty="0"/>
              <a:t>Porsgrunn: 700-750 barn (2018)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54848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E83020C-594C-42E0-AFFD-463563F69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Konsekvenser av lavinntekt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6873411-044A-4E10-B4D0-29454EAF3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/>
              <a:t>Lavere deltagelse i organiserte aktiviteter</a:t>
            </a:r>
          </a:p>
          <a:p>
            <a:pPr lvl="0"/>
            <a:r>
              <a:rPr lang="nb-NO" dirty="0"/>
              <a:t>Ensomhet og opplevelse av utenforskap</a:t>
            </a:r>
          </a:p>
          <a:p>
            <a:pPr lvl="0"/>
            <a:r>
              <a:rPr lang="nb-NO" dirty="0"/>
              <a:t>Større risiko for mobbing</a:t>
            </a:r>
          </a:p>
          <a:p>
            <a:pPr lvl="0"/>
            <a:r>
              <a:rPr lang="nb-NO" dirty="0"/>
              <a:t>Dårligere trivsel på skolen og i barnehagen</a:t>
            </a:r>
          </a:p>
          <a:p>
            <a:pPr lvl="0"/>
            <a:r>
              <a:rPr lang="nb-NO" dirty="0"/>
              <a:t>Flytter oftere</a:t>
            </a:r>
          </a:p>
          <a:p>
            <a:pPr lvl="0"/>
            <a:r>
              <a:rPr lang="nb-NO" dirty="0"/>
              <a:t>Dårligere bostandard</a:t>
            </a:r>
          </a:p>
          <a:p>
            <a:pPr lvl="0"/>
            <a:r>
              <a:rPr lang="nb-NO" dirty="0"/>
              <a:t>Større andel psykiske helseproblemer</a:t>
            </a:r>
          </a:p>
          <a:p>
            <a:pPr lvl="0"/>
            <a:r>
              <a:rPr lang="nb-NO" dirty="0"/>
              <a:t>Økt sannsynlighet for å få lav inntekt som voksne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02712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5565C3D-2512-46AB-8424-EEBA9D57C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Samarbeid kommune og frivillig sektor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43FF484-8F7B-4F57-9236-E9BD2C9F7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Potensialet i et godt samarbeid mellom kommune og frivillig sektor er stort. Men samhandling mellom kommune og lokal frivillighet kan bli bedre mange steder i Norge. Det er behov for:</a:t>
            </a:r>
          </a:p>
          <a:p>
            <a:pPr lvl="0"/>
            <a:r>
              <a:rPr lang="nb-NO" dirty="0"/>
              <a:t>Mer strukturelt samarbeid mellom offentlig og frivillig sektor</a:t>
            </a:r>
          </a:p>
          <a:p>
            <a:pPr lvl="0"/>
            <a:r>
              <a:rPr lang="nb-NO" dirty="0"/>
              <a:t>Flere felles møteplasser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51942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16A9C92-284C-4595-9508-7E4F4F822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Inkludering av ALLE barn og unge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6179AD-33B8-4CD7-96A4-300D1AD46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/>
              <a:t>Bufdir</a:t>
            </a:r>
            <a:r>
              <a:rPr lang="nb-NO" dirty="0"/>
              <a:t>: Grunnlaget for all fattigdomsbekjempelse må være universelle ordninger som skaper legitimitet og fellesskap. </a:t>
            </a:r>
          </a:p>
          <a:p>
            <a:r>
              <a:rPr lang="nb-NO" dirty="0"/>
              <a:t>Tiltak bør inkluderer alle barn og unge. </a:t>
            </a:r>
          </a:p>
          <a:p>
            <a:r>
              <a:rPr lang="nb-NO"/>
              <a:t>Det trengs </a:t>
            </a:r>
            <a:r>
              <a:rPr lang="nb-NO" dirty="0"/>
              <a:t>n</a:t>
            </a:r>
            <a:r>
              <a:rPr lang="nb-NO"/>
              <a:t>oen </a:t>
            </a:r>
            <a:r>
              <a:rPr lang="nb-NO" dirty="0"/>
              <a:t>målrettede tiltak, f.eks. for å rekruttere bestemte målgrupper inn i disse tiltakene.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10366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5BB335C-CB81-44A1-A025-3B71B1AFC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Tiltak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1F6BE56-B66B-413C-B72A-383DD1530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For å lykkes med tiltak rettet mot barn i økonomisk utsatte familier, sier </a:t>
            </a:r>
            <a:r>
              <a:rPr lang="nb-NO" dirty="0" err="1"/>
              <a:t>Bufdir</a:t>
            </a:r>
            <a:r>
              <a:rPr lang="nb-NO" dirty="0"/>
              <a:t> at tiltakene bør omfatte:</a:t>
            </a:r>
          </a:p>
          <a:p>
            <a:pPr lvl="0"/>
            <a:r>
              <a:rPr lang="nb-NO" dirty="0"/>
              <a:t>Relevante tilbud og utgangspunkt i kjente arenaer</a:t>
            </a:r>
          </a:p>
          <a:p>
            <a:pPr lvl="0"/>
            <a:r>
              <a:rPr lang="nb-NO" dirty="0"/>
              <a:t>Samarbeid og nettverk mellom kommunale tjenester og frivilligheten</a:t>
            </a:r>
          </a:p>
          <a:p>
            <a:pPr lvl="0"/>
            <a:r>
              <a:rPr lang="nb-NO" dirty="0"/>
              <a:t>Åpent, tilgjengelig og attraktivt</a:t>
            </a:r>
          </a:p>
          <a:p>
            <a:pPr lvl="0"/>
            <a:r>
              <a:rPr lang="nb-NO" dirty="0"/>
              <a:t>Tilgang til utstyr</a:t>
            </a:r>
          </a:p>
          <a:p>
            <a:pPr lvl="0"/>
            <a:r>
              <a:rPr lang="nb-NO" dirty="0"/>
              <a:t>Mobilisering av foreldre</a:t>
            </a:r>
          </a:p>
          <a:p>
            <a:pPr lvl="0"/>
            <a:r>
              <a:rPr lang="nb-NO" dirty="0"/>
              <a:t>Ikke-stigmatiserende tiltak</a:t>
            </a:r>
          </a:p>
        </p:txBody>
      </p:sp>
    </p:spTree>
    <p:extLst>
      <p:ext uri="{BB962C8B-B14F-4D97-AF65-F5344CB8AC3E}">
        <p14:creationId xmlns:p14="http://schemas.microsoft.com/office/powerpoint/2010/main" val="2489694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536</Words>
  <Application>Microsoft Office PowerPoint</Application>
  <PresentationFormat>Widescreen</PresentationFormat>
  <Paragraphs>77</Paragraphs>
  <Slides>11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Office-tema</vt:lpstr>
      <vt:lpstr>Handlingsplan for inkludering av barn og unge 2020-2024</vt:lpstr>
      <vt:lpstr>Bakgrunn</vt:lpstr>
      <vt:lpstr>MÅL</vt:lpstr>
      <vt:lpstr>Forankring</vt:lpstr>
      <vt:lpstr>Barnefattigdom - Lavinntektsfamilier</vt:lpstr>
      <vt:lpstr>Konsekvenser av lavinntekt</vt:lpstr>
      <vt:lpstr>Samarbeid kommune og frivillig sektor</vt:lpstr>
      <vt:lpstr>Inkludering av ALLE barn og unge</vt:lpstr>
      <vt:lpstr>Tiltak</vt:lpstr>
      <vt:lpstr>PowerPoint-presentasjon</vt:lpstr>
      <vt:lpstr>Oversendelsesforslag fra BUK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Handlingsplan for inkludering av alle barn og unge 2020-2024</dc:title>
  <dc:creator>Kristin</dc:creator>
  <cp:lastModifiedBy>Stian J. Stiansen</cp:lastModifiedBy>
  <cp:revision>10</cp:revision>
  <dcterms:created xsi:type="dcterms:W3CDTF">2020-05-22T08:39:37Z</dcterms:created>
  <dcterms:modified xsi:type="dcterms:W3CDTF">2020-05-28T07:34:43Z</dcterms:modified>
</cp:coreProperties>
</file>